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74" r:id="rId3"/>
    <p:sldId id="266" r:id="rId4"/>
    <p:sldId id="286" r:id="rId5"/>
    <p:sldId id="283" r:id="rId6"/>
    <p:sldId id="284" r:id="rId7"/>
    <p:sldId id="285" r:id="rId8"/>
    <p:sldId id="287" r:id="rId9"/>
    <p:sldId id="298" r:id="rId10"/>
    <p:sldId id="300" r:id="rId11"/>
    <p:sldId id="296" r:id="rId12"/>
    <p:sldId id="297" r:id="rId13"/>
    <p:sldId id="294" r:id="rId14"/>
    <p:sldId id="295" r:id="rId15"/>
    <p:sldId id="259" r:id="rId16"/>
    <p:sldId id="260" r:id="rId17"/>
    <p:sldId id="273" r:id="rId18"/>
    <p:sldId id="276" r:id="rId19"/>
    <p:sldId id="277" r:id="rId20"/>
    <p:sldId id="278" r:id="rId21"/>
    <p:sldId id="275" r:id="rId22"/>
    <p:sldId id="279" r:id="rId23"/>
    <p:sldId id="280" r:id="rId24"/>
    <p:sldId id="282" r:id="rId25"/>
    <p:sldId id="281" r:id="rId26"/>
    <p:sldId id="263" r:id="rId27"/>
    <p:sldId id="265" r:id="rId28"/>
    <p:sldId id="272" r:id="rId29"/>
    <p:sldId id="270" r:id="rId30"/>
    <p:sldId id="271" r:id="rId31"/>
    <p:sldId id="264" r:id="rId32"/>
    <p:sldId id="267" r:id="rId33"/>
    <p:sldId id="269" r:id="rId34"/>
    <p:sldId id="268" r:id="rId35"/>
    <p:sldId id="305" r:id="rId36"/>
    <p:sldId id="261" r:id="rId3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6A6F"/>
    <a:srgbClr val="81AFB5"/>
    <a:srgbClr val="016565"/>
    <a:srgbClr val="003300"/>
    <a:srgbClr val="C4E0EA"/>
    <a:srgbClr val="C9FFFF"/>
    <a:srgbClr val="F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62" y="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18\&#1045;&#1043;&#1069;\0.&#1057;&#1090;&#1072;&#1090;\&#1044;&#1083;&#1103;%20&#1089;&#1087;&#1088;&#1072;&#1074;&#1086;&#1082;\&#1076;&#1083;&#1103;%20&#1089;&#1087;&#1088;&#1072;&#1074;&#1086;&#1082;\3.%20&#1056;&#1072;&#1089;&#1093;&#1086;&#1078;&#1076;&#1077;&#1085;&#1080;&#1103;%20&#1087;&#1086;%20&#1079;&#1072;&#1076;&#1072;&#1085;&#1080;&#1103;&#1084;\3.%20&#1056;&#1072;&#1089;&#1093;&#1086;&#1078;&#1076;&#1077;&#1085;&#1080;&#1103;%20&#1087;&#1086;%20&#1079;&#1072;&#1076;&#1072;&#1085;&#1080;&#1103;&#1084;\&#1061;&#1048;_taskExp_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15602455829139E-2"/>
          <c:y val="5.0012202651435814E-2"/>
          <c:w val="0.75093978628968372"/>
          <c:h val="0.8621897202678755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ХИ!$G$6</c:f>
              <c:strCache>
                <c:ptCount val="1"/>
                <c:pt idx="0">
                  <c:v>Пропущенные</c:v>
                </c:pt>
              </c:strCache>
            </c:strRef>
          </c:tx>
          <c:spPr>
            <a:solidFill>
              <a:srgbClr val="6666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ХИ!$H$6:$M$6</c:f>
              <c:numCache>
                <c:formatCode>###0.0%</c:formatCode>
                <c:ptCount val="6"/>
                <c:pt idx="0">
                  <c:v>0.24920277073672162</c:v>
                </c:pt>
                <c:pt idx="1">
                  <c:v>8.627597565676505E-2</c:v>
                </c:pt>
                <c:pt idx="2">
                  <c:v>0.179887628637176</c:v>
                </c:pt>
                <c:pt idx="3">
                  <c:v>0.22920487331939399</c:v>
                </c:pt>
                <c:pt idx="4">
                  <c:v>0.42201170437687635</c:v>
                </c:pt>
                <c:pt idx="5">
                  <c:v>0.30200095784321745</c:v>
                </c:pt>
              </c:numCache>
            </c:numRef>
          </c:val>
        </c:ser>
        <c:ser>
          <c:idx val="1"/>
          <c:order val="1"/>
          <c:tx>
            <c:strRef>
              <c:f>ХИ!$G$7</c:f>
              <c:strCache>
                <c:ptCount val="1"/>
                <c:pt idx="0">
                  <c:v>0 баллов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ХИ!$H$7:$M$7</c:f>
              <c:numCache>
                <c:formatCode>###0.0%</c:formatCode>
                <c:ptCount val="6"/>
                <c:pt idx="0">
                  <c:v>0.65643799133268699</c:v>
                </c:pt>
                <c:pt idx="1">
                  <c:v>0.82082491326846496</c:v>
                </c:pt>
                <c:pt idx="2">
                  <c:v>0.73610251258629356</c:v>
                </c:pt>
                <c:pt idx="3">
                  <c:v>0.63524863040100943</c:v>
                </c:pt>
                <c:pt idx="4">
                  <c:v>0.42655561915219198</c:v>
                </c:pt>
                <c:pt idx="5">
                  <c:v>0.6351902253267766</c:v>
                </c:pt>
              </c:numCache>
            </c:numRef>
          </c:val>
        </c:ser>
        <c:ser>
          <c:idx val="2"/>
          <c:order val="2"/>
          <c:tx>
            <c:strRef>
              <c:f>ХИ!$G$8</c:f>
              <c:strCache>
                <c:ptCount val="1"/>
                <c:pt idx="0">
                  <c:v>1 балл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ХИ!$H$8:$M$8</c:f>
              <c:numCache>
                <c:formatCode>###0.0%</c:formatCode>
                <c:ptCount val="6"/>
                <c:pt idx="0">
                  <c:v>8.88224368933173E-2</c:v>
                </c:pt>
                <c:pt idx="1">
                  <c:v>8.1661974792369973E-2</c:v>
                </c:pt>
                <c:pt idx="2">
                  <c:v>7.7561938581223955E-2</c:v>
                </c:pt>
                <c:pt idx="3">
                  <c:v>0.11890105012323472</c:v>
                </c:pt>
                <c:pt idx="4">
                  <c:v>0.13489235944818886</c:v>
                </c:pt>
                <c:pt idx="5">
                  <c:v>5.1641766636685391E-2</c:v>
                </c:pt>
              </c:numCache>
            </c:numRef>
          </c:val>
        </c:ser>
        <c:ser>
          <c:idx val="3"/>
          <c:order val="3"/>
          <c:tx>
            <c:strRef>
              <c:f>ХИ!$G$9</c:f>
              <c:strCache>
                <c:ptCount val="1"/>
                <c:pt idx="0">
                  <c:v>2 балла</c:v>
                </c:pt>
              </c:strCache>
            </c:strRef>
          </c:tx>
          <c:spPr>
            <a:solidFill>
              <a:srgbClr val="FFFF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ХИ!$H$9:$M$9</c:f>
              <c:numCache>
                <c:formatCode>###0.0%</c:formatCode>
                <c:ptCount val="6"/>
                <c:pt idx="0">
                  <c:v>5.5368010372741205E-3</c:v>
                </c:pt>
                <c:pt idx="1">
                  <c:v>1.123713628240022E-2</c:v>
                </c:pt>
                <c:pt idx="2">
                  <c:v>5.6769732154329572E-3</c:v>
                </c:pt>
                <c:pt idx="3">
                  <c:v>1.380695954864559E-2</c:v>
                </c:pt>
                <c:pt idx="4">
                  <c:v>1.4577906528519195E-2</c:v>
                </c:pt>
                <c:pt idx="5">
                  <c:v>1.0396103213447187E-2</c:v>
                </c:pt>
              </c:numCache>
            </c:numRef>
          </c:val>
        </c:ser>
        <c:ser>
          <c:idx val="4"/>
          <c:order val="4"/>
          <c:tx>
            <c:strRef>
              <c:f>ХИ!$G$10</c:f>
              <c:strCache>
                <c:ptCount val="1"/>
                <c:pt idx="0">
                  <c:v>3 балла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ХИ!$H$10:$M$10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6.0741277202163335E-4</c:v>
                </c:pt>
                <c:pt idx="3">
                  <c:v>2.2544358653879856E-3</c:v>
                </c:pt>
                <c:pt idx="4">
                  <c:v>1.7755142566786204E-3</c:v>
                </c:pt>
                <c:pt idx="5">
                  <c:v>7.7094697987361172E-4</c:v>
                </c:pt>
              </c:numCache>
            </c:numRef>
          </c:val>
        </c:ser>
        <c:ser>
          <c:idx val="5"/>
          <c:order val="5"/>
          <c:tx>
            <c:strRef>
              <c:f>ХИ!$G$11</c:f>
              <c:strCache>
                <c:ptCount val="1"/>
                <c:pt idx="0">
                  <c:v>4 балла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ХИ!$H$11:$M$11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1.6353420785197823E-4</c:v>
                </c:pt>
                <c:pt idx="3">
                  <c:v>4.9060262355593478E-4</c:v>
                </c:pt>
                <c:pt idx="4">
                  <c:v>1.8689623754511797E-4</c:v>
                </c:pt>
                <c:pt idx="5">
                  <c:v>0</c:v>
                </c:pt>
              </c:numCache>
            </c:numRef>
          </c:val>
        </c:ser>
        <c:ser>
          <c:idx val="6"/>
          <c:order val="6"/>
          <c:tx>
            <c:strRef>
              <c:f>ХИ!$G$12</c:f>
              <c:strCache>
                <c:ptCount val="1"/>
                <c:pt idx="0">
                  <c:v>5 баллов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ХИ!$H$5:$M$5</c:f>
              <c:strCache>
                <c:ptCount val="6"/>
                <c:pt idx="0">
                  <c:v>30(2)</c:v>
                </c:pt>
                <c:pt idx="1">
                  <c:v>31(2)</c:v>
                </c:pt>
                <c:pt idx="2">
                  <c:v>32(4)</c:v>
                </c:pt>
                <c:pt idx="3">
                  <c:v>33(5)</c:v>
                </c:pt>
                <c:pt idx="4">
                  <c:v>34(4)</c:v>
                </c:pt>
                <c:pt idx="5">
                  <c:v>35(3)</c:v>
                </c:pt>
              </c:strCache>
            </c:strRef>
          </c:cat>
          <c:val>
            <c:numRef>
              <c:f>ХИ!$H$12:$M$12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9.3448118772558971E-5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2279688"/>
        <c:axId val="202280864"/>
      </c:barChart>
      <c:catAx>
        <c:axId val="202279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Задание</a:t>
                </a:r>
              </a:p>
            </c:rich>
          </c:tx>
          <c:layout>
            <c:manualLayout>
              <c:xMode val="edge"/>
              <c:yMode val="edge"/>
              <c:x val="0.41797837580888092"/>
              <c:y val="0.9505462507808785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02280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28086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02279688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409903885689205"/>
          <c:y val="0.29642107161135101"/>
          <c:w val="0.14958787395391818"/>
          <c:h val="0.4751049974410858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1EFC8-BC04-4B32-A2B9-44EE8EDF72BA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E382-A778-40E6-8E88-7AF74875E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7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B0DA826-95E4-4DDB-89D1-F77DD21263BE}" type="slidenum">
              <a:rPr lang="ru-RU" altLang="ru-RU" smtClean="0"/>
              <a:pPr/>
              <a:t>36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6105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 flipV="1">
            <a:off x="0" y="-166836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2137420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dirty="0" smtClean="0"/>
              <a:t>Название выступления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11560" y="4153644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ФИО докладчика</a:t>
            </a:r>
            <a:endParaRPr lang="ru-RU" dirty="0"/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971600" y="36701"/>
            <a:ext cx="72008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1200" b="1" dirty="0">
                <a:solidFill>
                  <a:schemeClr val="bg1"/>
                </a:solidFill>
                <a:effectLst/>
                <a:latin typeface="Tahoma" pitchFamily="34" charset="0"/>
              </a:rPr>
              <a:t>Федеральная служба по надзору в сфере образования и науки </a:t>
            </a:r>
            <a:r>
              <a:rPr lang="ru-RU" altLang="ru-RU" sz="1200" b="1" dirty="0" smtClean="0">
                <a:solidFill>
                  <a:schemeClr val="bg1"/>
                </a:solidFill>
                <a:effectLst/>
                <a:latin typeface="Tahoma" pitchFamily="34" charset="0"/>
              </a:rPr>
              <a:t>Российской Федерации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altLang="ru-RU" sz="1200" b="1" dirty="0" smtClean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altLang="ru-RU" sz="1400" b="1" dirty="0" smtClean="0">
                <a:solidFill>
                  <a:srgbClr val="003300"/>
                </a:solidFill>
                <a:latin typeface="Tahoma" pitchFamily="34" charset="0"/>
              </a:rPr>
              <a:t>ФЕДЕРАЛЬНЫЙ</a:t>
            </a:r>
            <a:r>
              <a:rPr lang="ru-RU" altLang="ru-RU" sz="1400" b="1" baseline="0" dirty="0" smtClean="0">
                <a:solidFill>
                  <a:srgbClr val="003300"/>
                </a:solidFill>
                <a:latin typeface="Tahoma" pitchFamily="34" charset="0"/>
              </a:rPr>
              <a:t> ИНСТИТУТ ПЕДАГОГИЧЕСКИХ ИЗМЕРЕНИЙ</a:t>
            </a: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dirty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985292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 hasCustomPrompt="1"/>
          </p:nvPr>
        </p:nvSpPr>
        <p:spPr>
          <a:xfrm>
            <a:off x="4499992" y="5017740"/>
            <a:ext cx="792734" cy="369332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4375" indent="-714375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4"/>
            <a:r>
              <a:rPr lang="ru-RU" dirty="0" smtClean="0"/>
              <a:t>дата</a:t>
            </a:r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985292"/>
            <a:ext cx="899592" cy="288032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848719" cy="12013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Прямоугольник 14"/>
          <p:cNvSpPr/>
          <p:nvPr userDrawn="1"/>
        </p:nvSpPr>
        <p:spPr>
          <a:xfrm>
            <a:off x="8172400" y="-166836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8172400" y="697260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-94828"/>
            <a:ext cx="971600" cy="8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держимое 19"/>
          <p:cNvSpPr>
            <a:spLocks noGrp="1"/>
          </p:cNvSpPr>
          <p:nvPr>
            <p:ph sz="quarter" idx="13" hasCustomPrompt="1"/>
          </p:nvPr>
        </p:nvSpPr>
        <p:spPr>
          <a:xfrm>
            <a:off x="1187624" y="1129308"/>
            <a:ext cx="7200800" cy="288032"/>
          </a:xfrm>
        </p:spPr>
        <p:txBody>
          <a:bodyPr lIns="36000" tIns="36000" rIns="36000" bIns="36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Название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57428"/>
            <a:ext cx="990600" cy="102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5377657"/>
            <a:ext cx="1612900" cy="17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111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9" y="157428"/>
            <a:ext cx="8029575" cy="66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12.03.2019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160646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273324"/>
            <a:ext cx="8229600" cy="3771636"/>
          </a:xfrm>
        </p:spPr>
        <p:txBody>
          <a:bodyPr>
            <a:normAutofit/>
          </a:bodyPr>
          <a:lstStyle>
            <a:lvl1pPr marL="342900" marR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 Образец текста Образец текста 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</a:t>
            </a:r>
          </a:p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smtClean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236296" y="5339888"/>
            <a:ext cx="18469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srgbClr val="81AFB5"/>
                </a:solidFill>
                <a:latin typeface="+mj-lt"/>
              </a:rPr>
              <a:t>© все права защищены</a:t>
            </a:r>
            <a:endParaRPr lang="ru-RU" sz="1050" b="1" dirty="0">
              <a:solidFill>
                <a:srgbClr val="81AFB5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841276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41276"/>
            <a:ext cx="827584" cy="216024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755576" cy="985292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ый треугольник 15"/>
          <p:cNvSpPr/>
          <p:nvPr userDrawn="1"/>
        </p:nvSpPr>
        <p:spPr>
          <a:xfrm rot="5400000" flipH="1">
            <a:off x="766987" y="-11411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375C2-F7FB-468F-965B-42CE73C48B6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dobrotinu@yandex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032" y="1633364"/>
            <a:ext cx="8204448" cy="22322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подходы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оцениванию развернутых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участников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в 2019 году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анализа экзаменационных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в 2018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153644"/>
            <a:ext cx="7632848" cy="1008112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Добротин Дмитрий Юрьевич, 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в.н.с</a:t>
            </a:r>
            <a:r>
              <a:rPr lang="ru-RU" sz="2000" dirty="0" smtClean="0">
                <a:solidFill>
                  <a:schemeClr val="tx1"/>
                </a:solidFill>
              </a:rPr>
              <a:t>. центра педагогических измерений ФГБНУ «ФИПИ», </a:t>
            </a:r>
            <a:r>
              <a:rPr lang="ru-RU" sz="2000" dirty="0" err="1" smtClean="0">
                <a:solidFill>
                  <a:schemeClr val="tx1"/>
                </a:solidFill>
              </a:rPr>
              <a:t>к.п.н</a:t>
            </a:r>
            <a:r>
              <a:rPr lang="ru-RU" sz="2000" dirty="0" smtClean="0">
                <a:solidFill>
                  <a:schemeClr val="tx1"/>
                </a:solidFill>
              </a:rPr>
              <a:t>., доцент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85292"/>
            <a:ext cx="885698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Семинар по согласованию подходов  к оцениванию экзаменационных работ участников  единого </a:t>
            </a:r>
            <a:b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государственного экзамена 2019 года экспертами предметных комиссий субъектов Российской Федерации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1100" b="1" dirty="0" smtClean="0">
                <a:solidFill>
                  <a:srgbClr val="416A6F"/>
                </a:solidFill>
              </a:rPr>
              <a:t>г. Москва, март 2019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33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1276"/>
            <a:ext cx="8712968" cy="4873724"/>
          </a:xfrm>
        </p:spPr>
        <p:txBody>
          <a:bodyPr>
            <a:noAutofit/>
          </a:bodyPr>
          <a:lstStyle/>
          <a:p>
            <a:pPr marL="85725" indent="25717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1 балл за каждый из пяти элементов ответа, если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5725" lvl="0" indent="257175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записаны формулы всех веществ, участвующих в реакции, при этом использованы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структурные формулы разного вида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(развёрнутая, сокращённая, скелетная), которые однозначно отражают порядок связи и взаимное расположение заместителей и функциональных групп в молекуле органического вещества.</a:t>
            </a:r>
          </a:p>
          <a:p>
            <a:pPr marL="85725" lvl="0" indent="257175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все коэффициенты (при этом допустимо использование дробных и удвоенных коэффициентов).</a:t>
            </a:r>
          </a:p>
          <a:p>
            <a:pPr marL="85725" lvl="0" indent="257175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уравнениях реакций записаны формулы тех веществ, которые соответствуют условию задания, или являются продуктами реакций, протекающих при заданных условиях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5642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130605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34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13284"/>
            <a:ext cx="8784976" cy="4680520"/>
          </a:xfrm>
        </p:spPr>
        <p:txBody>
          <a:bodyPr>
            <a:normAutofit fontScale="40000" lnSpcReduction="20000"/>
          </a:bodyPr>
          <a:lstStyle/>
          <a:p>
            <a:pPr marL="85725" indent="268288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1 балл за наличие в ответе правильно записанных уравнений всех реакций, соответствующих условию задания.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lvl="0" indent="268288">
              <a:lnSpc>
                <a:spcPct val="120000"/>
              </a:lnSpc>
              <a:spcBef>
                <a:spcPts val="0"/>
              </a:spcBef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записаны формулы всех веществ, участвующих в реакции;</a:t>
            </a:r>
          </a:p>
          <a:p>
            <a:pPr marL="85725" lvl="0" indent="268288">
              <a:lnSpc>
                <a:spcPct val="120000"/>
              </a:lnSpc>
              <a:spcBef>
                <a:spcPts val="0"/>
              </a:spcBef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все коэффициенты (при этом допустимо использование дробных и удвоенных коэффициентов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85725" indent="268288">
              <a:lnSpc>
                <a:spcPct val="120000"/>
              </a:lnSpc>
              <a:spcBef>
                <a:spcPts val="0"/>
              </a:spcBef>
            </a:pP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Ставится 1 балл за наличие в ответе правильно произведённых вычислений, в которых используются необходимые физические величины из числа указанных в условии задания.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lv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5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32" y="121196"/>
            <a:ext cx="8363272" cy="61241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33607"/>
            <a:ext cx="8832992" cy="4860197"/>
          </a:xfrm>
        </p:spPr>
        <p:txBody>
          <a:bodyPr>
            <a:noAutofit/>
          </a:bodyPr>
          <a:lstStyle/>
          <a:p>
            <a:pPr marL="8572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Ставится 1 балл, если в ответе экзаменуемого продемонстрирована и логически обоснована последовательность использования во взаимосвязи физических величин, на основании которых проводятся расчёты.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indent="0">
              <a:lnSpc>
                <a:spcPct val="100000"/>
              </a:lnSpc>
              <a:spcBef>
                <a:spcPts val="0"/>
              </a:spcBef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Иными словами, отражены все необходимые этапы расчётов с указанием пропорциональной зависимости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количеством (массой, объёмом) реагирующих веществ.</a:t>
            </a:r>
          </a:p>
          <a:p>
            <a:pPr marL="85725" indent="0">
              <a:lnSpc>
                <a:spcPct val="100000"/>
              </a:lnSpc>
              <a:spcBef>
                <a:spcPts val="0"/>
              </a:spcBef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Вычисление молярной массы веществ можно не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приводить.</a:t>
            </a:r>
          </a:p>
          <a:p>
            <a:pPr marL="8572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1 балл, если в ответе экзаменуемого в соответствии с условием задания определена искомая физическая величина: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 верный способ для нахождения искомой физической величины; правильно определены «промежуточные» физические величины, необходимые для её нахождения.</a:t>
            </a:r>
          </a:p>
          <a:p>
            <a:pPr marL="450850" indent="536575">
              <a:lnSpc>
                <a:spcPct val="100000"/>
              </a:lnSpc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202613"/>
            <a:ext cx="8363272" cy="49464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35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41276"/>
            <a:ext cx="8568952" cy="4752528"/>
          </a:xfrm>
        </p:spPr>
        <p:txBody>
          <a:bodyPr>
            <a:normAutofit fontScale="77500" lnSpcReduction="20000"/>
          </a:bodyPr>
          <a:lstStyle/>
          <a:p>
            <a:pPr indent="-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ответа</a:t>
            </a:r>
          </a:p>
          <a:p>
            <a:pPr indent="-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Ставится 1 балл за определение молекулярной формулы вещества на основании приведённых необходимых правильных вычислений.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должен содержать расчёты, подтверждающие соответствие приведённой молекулярной формулы условиям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</a:p>
          <a:p>
            <a:pPr indent="-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Ставится 1 балл при наличии записи структурной формулы вещества, которая отражает порядок связи и взаимное расположение заместителей и функциональных групп в молекуле органического вещества в соответствии с условием задания.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рекомендации, которые необходимо учитывать в случае проблемных ситуаций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условии, если структурная формула органического вещества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записана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отдельный элемент ответа, а присутствует лишь в уравнении реакции (в последнем элементе ответа) и составлена правильно, то этот элемент ответа считается выполненным и выставляется 1 балл за «структурную формулу».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7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121196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35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41276"/>
            <a:ext cx="8784976" cy="4536504"/>
          </a:xfrm>
        </p:spPr>
        <p:txBody>
          <a:bodyPr>
            <a:noAutofit/>
          </a:bodyPr>
          <a:lstStyle/>
          <a:p>
            <a:pPr indent="-25717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Ставится 1 балл при наличии записи уравнения реакции, на которую даётся указание в условии задания: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записаны формулы всех веществ, участвующих в реакции, при этом использованы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структурные формулы разного вида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(развёрнутая, сокращённая, скелетная), которые однозначно отражают порядок связи и взаимное расположение заместителей и функциональных групп в молекуле органического вещества.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все коэффициенты (при этом допустимо использование дробных и удвоенных коэффициентов).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уравнении реакции записаны формулы тех веществ, которые соответствуют условию задания, или являются продуктами реакций, протекающих при заданных условиях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93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3564"/>
            <a:ext cx="8363272" cy="900443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экспертов ЕГЭ по химии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оценивании заданий с РО в 2018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(%)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215577"/>
              </p:ext>
            </p:extLst>
          </p:nvPr>
        </p:nvGraphicFramePr>
        <p:xfrm>
          <a:off x="179512" y="1057299"/>
          <a:ext cx="8784976" cy="4320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3230"/>
                <a:gridCol w="1107350"/>
                <a:gridCol w="1107350"/>
                <a:gridCol w="1078350"/>
                <a:gridCol w="1166232"/>
                <a:gridCol w="1166232"/>
                <a:gridCol w="1166232"/>
              </a:tblGrid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30(2)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31(2)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32(4)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33(5)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34(4)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35(3)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85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Пропущенные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24,9%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22,9%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42,2%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30,2%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баллов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65,6%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82,1%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73,6%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63,5%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42,7%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63,5%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балла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балла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1196"/>
            <a:ext cx="8460432" cy="612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экспертов в оценивании заданий с РО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989014"/>
              </p:ext>
            </p:extLst>
          </p:nvPr>
        </p:nvGraphicFramePr>
        <p:xfrm>
          <a:off x="179512" y="985292"/>
          <a:ext cx="878497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51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34708"/>
            <a:ext cx="7229739" cy="755856"/>
          </a:xfrm>
        </p:spPr>
        <p:txBody>
          <a:bodyPr>
            <a:normAutofit fontScale="90000"/>
          </a:bodyPr>
          <a:lstStyle/>
          <a:p>
            <a:r>
              <a:rPr lang="ru-RU" sz="26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экспертов ЕГЭ по химии </a:t>
            </a:r>
            <a:br>
              <a:rPr lang="ru-RU" sz="2667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(%)</a:t>
            </a:r>
            <a:endParaRPr lang="ru-RU" sz="26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85" t="25110" r="11924" b="10476"/>
          <a:stretch/>
        </p:blipFill>
        <p:spPr>
          <a:xfrm>
            <a:off x="323528" y="933088"/>
            <a:ext cx="849694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704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438" y="1417340"/>
            <a:ext cx="8299519" cy="283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4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690" y="1222478"/>
            <a:ext cx="8889806" cy="379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579296" cy="84127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Указания по оцениванию развернутых ответов участников ЕГЭ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7300"/>
            <a:ext cx="8640960" cy="439248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проверке заданий с развёрнутым ответом эксперт руководствуется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стандартизированными материалами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представлены: критерии и шкалы оценивания выполнения заданий, а также варианты развёрнутых ответов на каждое из заданий части 2 экзаменационной работы.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и оценивание выполнения заданий с развернутым ответом осуществляется на основе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поэлементного анализа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экзаменуемых. Метод поэлементного анализа предполагает установление наличия в ответах экзаменуемых каждого из элементов ответа, обозначенного в критериях оценивания.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9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0"/>
            <a:ext cx="8136904" cy="38064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806444"/>
            <a:ext cx="8244408" cy="178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Оценивание РПК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97" r="807" b="3954"/>
          <a:stretch/>
        </p:blipFill>
        <p:spPr>
          <a:xfrm>
            <a:off x="0" y="913284"/>
            <a:ext cx="910333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4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3898" y="121196"/>
            <a:ext cx="5769876" cy="1130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339504"/>
            <a:ext cx="7200800" cy="42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Оценивание РПК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17340"/>
            <a:ext cx="903649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21196"/>
            <a:ext cx="6552728" cy="55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Оценивание РПК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7300"/>
            <a:ext cx="9144000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9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363272" cy="61241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РПК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41276"/>
            <a:ext cx="8856984" cy="4752528"/>
          </a:xfrm>
        </p:spPr>
        <p:txBody>
          <a:bodyPr>
            <a:normAutofit fontScale="25000" lnSpcReduction="20000"/>
          </a:bodyPr>
          <a:lstStyle/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8.4. Проверку развернутых ответов участников ЕГЭ осуществляют эксперты ПК, </a:t>
            </a:r>
            <a:r>
              <a:rPr lang="ru-RU" sz="9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руководствуясь критериями оценивания развернутых ответов</a:t>
            </a:r>
            <a:r>
              <a:rPr lang="ru-RU" sz="9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8.11</a:t>
            </a: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завершения проверки работ каждого рабочего комплекта заполненный бланк-протокол и бланки-копии рабочего комплекта передаются в РЦОИ для дальнейшей обработки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</a:t>
            </a: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автоматизированной обработки бланков-протоколов 8.12.</a:t>
            </a:r>
          </a:p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РЦОИ программное обеспечение РЦОИ в автоматическом режиме без участия оператора проводит анализ полученных результатов проверки работ экспертами. 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существенного расхождения в оценивании развернутых ответов участника ЕГЭ двумя разными экспертами работы направляются на третью проверку.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10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68" y="121196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работы ПК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1276"/>
            <a:ext cx="8712968" cy="4752528"/>
          </a:xfrm>
        </p:spPr>
        <p:txBody>
          <a:bodyPr>
            <a:normAutofit fontScale="62500" lnSpcReduction="20000"/>
          </a:bodyPr>
          <a:lstStyle/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8.12.1. Существенное расхождение по каждому учебному предмету определяется критериями оценивания и закладывается в алгоритм автоматизированной обработки.</a:t>
            </a:r>
          </a:p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8.12.2. Проверку работы, назначенной на третью проверку, может осуществлять только эксперт, по статусу являющийся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 экспертом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старшим экспертом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ранее не проверявший данную экзаменационную работу.</a:t>
            </a:r>
          </a:p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8.12.3. На бланке-копии работы, назначенной на третью проверку, в регистрационной части для сведения третьего эксперта указываются баллы, выставленные двумя экспертами, проверявшими эту работу ранее. Третий эксперт проводит оценивание по тем позициям оценивания, которые указаны в бланке-протоколе. Позиции оценивания, которые третий эксперт не проверяет, в протоколе заполнены символами «Х».</a:t>
            </a:r>
          </a:p>
          <a:p>
            <a:pPr marL="0" indent="268288">
              <a:lnSpc>
                <a:spcPct val="120000"/>
              </a:lnSpc>
              <a:spcBef>
                <a:spcPts val="0"/>
              </a:spcBef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8.14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протяжении периода работы ПК председатель ПК и (или) его заместитель фиксирует у себя номера работ, вызвавших наибольшие разногласия при оценивании. Эти работы будут использованы далее для проведения обучения экспертов ПК в следующем году.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1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работы председателя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5292"/>
            <a:ext cx="8568952" cy="432048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РПК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от руководителя РЦОИ критерии оценивания развернутых ответов, полученные из ФЦТ в день проведения экзамена, и проводит в течение не менее чем 60 минут оперативное согласование подходов к оцениванию развернутых ответов участников ЕГЭ на каждое из заданий с развернутым ответом, опираясь на полученные критерии.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РПК может назначить из числа экспертов, имеющих статус "ведущий эксперт" (сам председатель или его заместители) или "старший эксперт", консультантов, к которым могут обращаться эксперты РПК при возникновении затруднений при оценивании развернутых ответов участников ГИА.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9308"/>
            <a:ext cx="8496944" cy="4248472"/>
          </a:xfrm>
        </p:spPr>
        <p:txBody>
          <a:bodyPr>
            <a:normAutofit fontScale="92500"/>
          </a:bodyPr>
          <a:lstStyle/>
          <a:p>
            <a:pPr marL="85725" indent="4508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председатель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дополнительные разъяснения по вопросам согласованности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5725" indent="4508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отстранить от работы экспертов, нарушающих требования Порядка, игнорирующих в процессе проверки согласованные подходы к оцениванию работ, систематически допускающих ошибки в оценивании работ или нарушающих процедуру проведения проверки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5725" indent="4508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Экзаменационные задания и критерии оценивания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предоставляться председателю РПК сразу после завершения экзамена для анализа и согласования подходов к оцениванию с членами ПК;</a:t>
            </a:r>
          </a:p>
          <a:p>
            <a:pPr marL="85725" indent="4508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6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46839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Операционализация требований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9308"/>
            <a:ext cx="8496944" cy="4248472"/>
          </a:xfrm>
        </p:spPr>
        <p:txBody>
          <a:bodyPr>
            <a:normAutofit fontScale="92500"/>
          </a:bodyPr>
          <a:lstStyle/>
          <a:p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alt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операционализации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заключается </a:t>
            </a:r>
            <a:r>
              <a:rPr lang="ru-RU" alt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придании содержанию и форме представления требований таких характеристик, которые обеспечивают в совокупности возможность создания стандартизированных средств измерения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Операционализация понятий и умений необходима, во-первых, для их конкретизации, т.е. установления и фиксации их конкретного смысла и значения, а во-вторых, для того, чтобы привести их к форме, доступной для измерения.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63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5292"/>
            <a:ext cx="8568952" cy="460851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консультирующих экспертов должны быть организованы в помещениях, где работает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образом, чтобы консультации не мешали работе других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экспертов.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ПК вправе отстранить от работы экспертов, систематически допускающих ошибки в оценивании работ или нарушающих процедуру проведения проверки.</a:t>
            </a:r>
          </a:p>
          <a:p>
            <a:pPr marL="342900" lvl="1" indent="3429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(Методические рекомендации по формированию и организации работы ПК субъекта РФ при проведении ГИА по образовательным программам среднего общего образования)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7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468395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7300"/>
            <a:ext cx="8496944" cy="4464496"/>
          </a:xfrm>
        </p:spPr>
        <p:txBody>
          <a:bodyPr>
            <a:normAutofit/>
          </a:bodyPr>
          <a:lstStyle/>
          <a:p>
            <a:pPr marL="0" lvl="1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периода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председатель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запрашивает у руководителя РЦОИ статистическую информацию о ходе проверки развернутых ответов.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председателю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предоставляется оперативная информация о количестве проверенных на текущий момент времени  работ один, два или три раза, о количестве работ, ожидающих первой, второй или третьей проверки, а также о количестве и проценте работ, назначенных на третью проверку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статистических отчетов председатель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использует для оптимизации организации работы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69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экспертов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5292"/>
            <a:ext cx="8568952" cy="4464496"/>
          </a:xfrm>
        </p:spPr>
        <p:txBody>
          <a:bodyPr>
            <a:normAutofit lnSpcReduction="10000"/>
          </a:bodyPr>
          <a:lstStyle/>
          <a:p>
            <a:pPr marL="354013" indent="-354013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проверке заданий с развёрнутым ответом эксперт руководствуется стандартизированными материалами, в которых представлены: критерии и шкалы оценивания выполнения заданий, а также варианты развёрнутых ответов на каждое из заданий части 2 экзаменационной работы.</a:t>
            </a:r>
          </a:p>
          <a:p>
            <a:pPr marL="354013" indent="-354013"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оценивание выполнения заданий с развернутым ответом осуществляется на основе поэлементного анализа ответов экзаменуемых; </a:t>
            </a:r>
          </a:p>
          <a:p>
            <a:pPr marL="354013" indent="-354013"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поэлементного анализа предполагает установление наличия в ответах экзаменуемых каждого из элементов ответа, обозначенного в критериях оценивания.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4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экспертов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9308"/>
            <a:ext cx="8363272" cy="4104456"/>
          </a:xfrm>
        </p:spPr>
        <p:txBody>
          <a:bodyPr/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 линиям экзаменационной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работы;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Ответ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экзаменуемого по своему содержанию и последовательности изложения и может отличаться от предложенного в критериях варианта ответа. При этом оценивание выполнения задания осуществляется также в соответствии с общими критериями оценивания.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2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136904" cy="127332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компоненты в работе экспертов, влияющие на процент расхождений при оценивании ответов выпускников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5332"/>
            <a:ext cx="8424936" cy="4176464"/>
          </a:xfrm>
        </p:spPr>
        <p:txBody>
          <a:bodyPr>
            <a:normAutofit/>
          </a:bodyPr>
          <a:lstStyle/>
          <a:p>
            <a:pPr marL="450850" indent="-450850"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по применению заданных критериев оценивания; </a:t>
            </a:r>
          </a:p>
          <a:p>
            <a:pPr marL="450850" indent="-450850"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брать ответственность при принятии решений в нестандартных ситуациях; </a:t>
            </a:r>
          </a:p>
          <a:p>
            <a:pPr marL="450850" indent="-450850"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выполнять решения, выработанные (утвержденные) на этапе до проверки;</a:t>
            </a:r>
          </a:p>
          <a:p>
            <a:pPr marL="450850" indent="-450850"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рекомендаций по оцениванию, изложенных в «Памятке для экспертов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78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8865"/>
            <a:ext cx="8064896" cy="5404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 для обсуждения: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5332"/>
            <a:ext cx="8064896" cy="3600400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отбору экспертов;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подготовка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(обучения) экспертов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обсуждение вариантов ответов и критериев оценивания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спорных вопросов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оценивании.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6225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079500" y="3238501"/>
            <a:ext cx="71120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500"/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587500" y="1812851"/>
            <a:ext cx="6096000" cy="347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000" b="1" i="1" dirty="0">
                <a:solidFill>
                  <a:srgbClr val="1E4649"/>
                </a:solidFill>
                <a:latin typeface="Garamond" pitchFamily="18" charset="0"/>
              </a:rPr>
              <a:t>БЛАГОДАРЮ ЗА ВНИМАНИЕ!</a:t>
            </a:r>
          </a:p>
          <a:p>
            <a:pPr algn="ctr">
              <a:spcBef>
                <a:spcPct val="50000"/>
              </a:spcBef>
            </a:pPr>
            <a:r>
              <a:rPr lang="en-US" altLang="ru-RU" sz="3000" b="1" i="1" dirty="0">
                <a:solidFill>
                  <a:srgbClr val="1E4649"/>
                </a:solidFill>
                <a:latin typeface="Garamond" pitchFamily="18" charset="0"/>
                <a:hlinkClick r:id="rId3"/>
              </a:rPr>
              <a:t>dobrotinu@yandex.ru</a:t>
            </a:r>
            <a:endParaRPr lang="en-US" altLang="ru-RU" sz="3000" b="1" i="1" dirty="0">
              <a:solidFill>
                <a:srgbClr val="1E4649"/>
              </a:solidFill>
              <a:latin typeface="Garamond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ru-RU" sz="3000" b="1" i="1" dirty="0">
                <a:solidFill>
                  <a:srgbClr val="1E4649"/>
                </a:solidFill>
                <a:latin typeface="Garamond" pitchFamily="18" charset="0"/>
              </a:rPr>
              <a:t>8-916-179-28-57</a:t>
            </a:r>
          </a:p>
          <a:p>
            <a:pPr>
              <a:spcBef>
                <a:spcPct val="50000"/>
              </a:spcBef>
            </a:pPr>
            <a:endParaRPr lang="en-US" altLang="ru-RU" sz="3333" b="1" dirty="0">
              <a:solidFill>
                <a:srgbClr val="1E4649"/>
              </a:solidFill>
              <a:latin typeface="Garamond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3333" b="1" dirty="0">
              <a:solidFill>
                <a:srgbClr val="1E4649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922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28" t="24822" r="2940" b="10270"/>
          <a:stretch/>
        </p:blipFill>
        <p:spPr>
          <a:xfrm>
            <a:off x="22488" y="985292"/>
            <a:ext cx="900048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2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3" y="121196"/>
            <a:ext cx="8058067" cy="61241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321" t="22913" r="1867" b="8361"/>
          <a:stretch/>
        </p:blipFill>
        <p:spPr>
          <a:xfrm>
            <a:off x="1235631" y="990831"/>
            <a:ext cx="6936769" cy="460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94" t="22913" r="11527" b="10270"/>
          <a:stretch/>
        </p:blipFill>
        <p:spPr>
          <a:xfrm>
            <a:off x="1331640" y="875592"/>
            <a:ext cx="6624736" cy="474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6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1196"/>
            <a:ext cx="8075240" cy="61241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68" t="22913" r="4012" b="10270"/>
          <a:stretch/>
        </p:blipFill>
        <p:spPr>
          <a:xfrm>
            <a:off x="0" y="1029604"/>
            <a:ext cx="9174337" cy="411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1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363272" cy="61241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31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321" t="21004" r="6160" b="8361"/>
          <a:stretch/>
        </p:blipFill>
        <p:spPr>
          <a:xfrm>
            <a:off x="899592" y="913283"/>
            <a:ext cx="6624736" cy="460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оцениванию задания 32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7300"/>
            <a:ext cx="8712968" cy="4320480"/>
          </a:xfrm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1 балл за каждый из четырёх элементов ответа, если: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записаны формулы всех веществ, участвующих в реакции;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все коэффициенты (при этом допустимо использование дробных и удвоенных коэффициентов).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уравнениях реакций записаны формулы тех веществ, которые соответствуют условию задания, или являются продуктами реакций, протекающих при заданных условиях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427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1437</Words>
  <Application>Microsoft Office PowerPoint</Application>
  <PresentationFormat>Экран (16:10)</PresentationFormat>
  <Paragraphs>154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Arial Cyr</vt:lpstr>
      <vt:lpstr>Calibri</vt:lpstr>
      <vt:lpstr>Garamond</vt:lpstr>
      <vt:lpstr>Tahoma</vt:lpstr>
      <vt:lpstr>Times New Roman</vt:lpstr>
      <vt:lpstr>Wingdings</vt:lpstr>
      <vt:lpstr>Тема Office</vt:lpstr>
      <vt:lpstr>Общие подходы к оцениванию развернутых ответов участников ЕГЭ в 2019 году на основании анализа экзаменационных работ в 2018 году</vt:lpstr>
      <vt:lpstr>Указания по оцениванию развернутых ответов участников ЕГЭ </vt:lpstr>
      <vt:lpstr>Операционализация требований</vt:lpstr>
      <vt:lpstr>Рекомендации по оцениванию задания 30</vt:lpstr>
      <vt:lpstr>Рекомендации по оцениванию задания 30</vt:lpstr>
      <vt:lpstr>Рекомендации по оцениванию задания 30</vt:lpstr>
      <vt:lpstr>Рекомендации по оцениванию задания 31</vt:lpstr>
      <vt:lpstr>Рекомендации по оцениванию задания 31</vt:lpstr>
      <vt:lpstr>Рекомендации по оцениванию задания 32</vt:lpstr>
      <vt:lpstr>Рекомендации по оцениванию задания 33</vt:lpstr>
      <vt:lpstr>Рекомендации по оцениванию задания 34</vt:lpstr>
      <vt:lpstr>Рекомендации по оцениванию задания 34</vt:lpstr>
      <vt:lpstr>Рекомендации по оцениванию задания 35</vt:lpstr>
      <vt:lpstr>Рекомендации по оцениванию задания 35</vt:lpstr>
      <vt:lpstr>Расхождения экспертов ЕГЭ по химии  при оценивании заданий с РО в 2018 году (%)</vt:lpstr>
      <vt:lpstr>Расхождения экспертов в оценивании заданий с РО</vt:lpstr>
      <vt:lpstr>Расхождения экспертов ЕГЭ по химии  в 2017 году (%)</vt:lpstr>
      <vt:lpstr>Презентация PowerPoint</vt:lpstr>
      <vt:lpstr>Презентация PowerPoint</vt:lpstr>
      <vt:lpstr>Презентация PowerPoint</vt:lpstr>
      <vt:lpstr>Оценивание РПК</vt:lpstr>
      <vt:lpstr>Презентация PowerPoint</vt:lpstr>
      <vt:lpstr>Оценивание РПК</vt:lpstr>
      <vt:lpstr>Презентация PowerPoint</vt:lpstr>
      <vt:lpstr>Оценивание РПК</vt:lpstr>
      <vt:lpstr>Общие правила работы РПК</vt:lpstr>
      <vt:lpstr>Общие правила работы ПК</vt:lpstr>
      <vt:lpstr>Особенности работы председателя РПК</vt:lpstr>
      <vt:lpstr>продолжение</vt:lpstr>
      <vt:lpstr>продолжение</vt:lpstr>
      <vt:lpstr>окончание</vt:lpstr>
      <vt:lpstr>Работа экспертов РПК</vt:lpstr>
      <vt:lpstr>Работа экспертов РПК</vt:lpstr>
      <vt:lpstr>Основные компоненты в работе экспертов, влияющие на процент расхождений при оценивании ответов выпускников</vt:lpstr>
      <vt:lpstr>Вопросы для обсуждения:</vt:lpstr>
      <vt:lpstr>Презентация PowerPoint</vt:lpstr>
    </vt:vector>
  </TitlesOfParts>
  <Company>FIPI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Дмитрий Добротин</cp:lastModifiedBy>
  <cp:revision>75</cp:revision>
  <dcterms:created xsi:type="dcterms:W3CDTF">2018-10-23T16:07:51Z</dcterms:created>
  <dcterms:modified xsi:type="dcterms:W3CDTF">2019-03-12T19:28:22Z</dcterms:modified>
</cp:coreProperties>
</file>